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2" r:id="rId5"/>
    <p:sldId id="258" r:id="rId6"/>
    <p:sldId id="259" r:id="rId7"/>
    <p:sldId id="260" r:id="rId8"/>
    <p:sldId id="261" r:id="rId9"/>
    <p:sldId id="263"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1"/>
            <a:ext cx="8229600" cy="1066799"/>
          </a:xfrm>
        </p:spPr>
        <p:txBody>
          <a:bodyPr/>
          <a:lstStyle/>
          <a:p>
            <a:r>
              <a:rPr lang="en-US" dirty="0" smtClean="0"/>
              <a:t>Assassination of </a:t>
            </a:r>
            <a:r>
              <a:rPr lang="en-US" dirty="0" err="1" smtClean="0"/>
              <a:t>Mr</a:t>
            </a:r>
            <a:r>
              <a:rPr lang="en-US" dirty="0" smtClean="0"/>
              <a:t> Gandhi</a:t>
            </a:r>
            <a:endParaRPr lang="en-US" dirty="0"/>
          </a:p>
        </p:txBody>
      </p:sp>
      <p:sp>
        <p:nvSpPr>
          <p:cNvPr id="3" name="Subtitle 2"/>
          <p:cNvSpPr>
            <a:spLocks noGrp="1"/>
          </p:cNvSpPr>
          <p:nvPr>
            <p:ph type="subTitle" idx="1"/>
          </p:nvPr>
        </p:nvSpPr>
        <p:spPr>
          <a:xfrm>
            <a:off x="304800" y="1143000"/>
            <a:ext cx="8305800" cy="5410200"/>
          </a:xfrm>
        </p:spPr>
        <p:txBody>
          <a:bodyPr>
            <a:normAutofit/>
          </a:bodyPr>
          <a:lstStyle/>
          <a:p>
            <a:r>
              <a:rPr lang="en-US" sz="1000" b="1" dirty="0" smtClean="0">
                <a:solidFill>
                  <a:schemeClr val="accent6">
                    <a:lumMod val="75000"/>
                  </a:schemeClr>
                </a:solidFill>
                <a:latin typeface="Century Schoolbook" pitchFamily="18" charset="0"/>
              </a:rPr>
              <a:t>May 27, 1948: On the first day of the Gandhi murder trial held at the Red Fort. (From left, front row) </a:t>
            </a:r>
            <a:r>
              <a:rPr lang="en-US" sz="1000" b="1" dirty="0" err="1" smtClean="0">
                <a:solidFill>
                  <a:schemeClr val="accent6">
                    <a:lumMod val="75000"/>
                  </a:schemeClr>
                </a:solidFill>
                <a:latin typeface="Century Schoolbook" pitchFamily="18" charset="0"/>
              </a:rPr>
              <a:t>Nathuram</a:t>
            </a:r>
            <a:r>
              <a:rPr lang="en-US" sz="1000" b="1" dirty="0" smtClean="0">
                <a:solidFill>
                  <a:schemeClr val="accent6">
                    <a:lumMod val="75000"/>
                  </a:schemeClr>
                </a:solidFill>
                <a:latin typeface="Century Schoolbook" pitchFamily="18" charset="0"/>
              </a:rPr>
              <a:t> </a:t>
            </a:r>
            <a:r>
              <a:rPr lang="en-US" sz="1000" b="1" dirty="0" err="1" smtClean="0">
                <a:solidFill>
                  <a:schemeClr val="accent6">
                    <a:lumMod val="75000"/>
                  </a:schemeClr>
                </a:solidFill>
                <a:latin typeface="Century Schoolbook" pitchFamily="18" charset="0"/>
              </a:rPr>
              <a:t>Vinayak</a:t>
            </a:r>
            <a:r>
              <a:rPr lang="en-US" sz="1000" b="1" dirty="0" smtClean="0">
                <a:solidFill>
                  <a:schemeClr val="accent6">
                    <a:lumMod val="75000"/>
                  </a:schemeClr>
                </a:solidFill>
                <a:latin typeface="Century Schoolbook" pitchFamily="18" charset="0"/>
              </a:rPr>
              <a:t> </a:t>
            </a:r>
            <a:r>
              <a:rPr lang="en-US" sz="1000" b="1" dirty="0" err="1" smtClean="0">
                <a:solidFill>
                  <a:schemeClr val="accent6">
                    <a:lumMod val="75000"/>
                  </a:schemeClr>
                </a:solidFill>
                <a:latin typeface="Century Schoolbook" pitchFamily="18" charset="0"/>
              </a:rPr>
              <a:t>Godse</a:t>
            </a:r>
            <a:r>
              <a:rPr lang="en-US" sz="1000" b="1" dirty="0" smtClean="0">
                <a:solidFill>
                  <a:schemeClr val="accent6">
                    <a:lumMod val="75000"/>
                  </a:schemeClr>
                </a:solidFill>
                <a:latin typeface="Century Schoolbook" pitchFamily="18" charset="0"/>
              </a:rPr>
              <a:t>, </a:t>
            </a:r>
            <a:r>
              <a:rPr lang="en-US" sz="1000" b="1" dirty="0" err="1" smtClean="0">
                <a:solidFill>
                  <a:schemeClr val="accent6">
                    <a:lumMod val="75000"/>
                  </a:schemeClr>
                </a:solidFill>
                <a:latin typeface="Century Schoolbook" pitchFamily="18" charset="0"/>
              </a:rPr>
              <a:t>Narayan</a:t>
            </a:r>
            <a:r>
              <a:rPr lang="en-US" sz="1000" b="1" dirty="0" smtClean="0">
                <a:solidFill>
                  <a:schemeClr val="accent6">
                    <a:lumMod val="75000"/>
                  </a:schemeClr>
                </a:solidFill>
                <a:latin typeface="Century Schoolbook" pitchFamily="18" charset="0"/>
              </a:rPr>
              <a:t> </a:t>
            </a:r>
            <a:r>
              <a:rPr lang="en-US" sz="1000" b="1" dirty="0" err="1" smtClean="0">
                <a:solidFill>
                  <a:schemeClr val="accent6">
                    <a:lumMod val="75000"/>
                  </a:schemeClr>
                </a:solidFill>
                <a:latin typeface="Century Schoolbook" pitchFamily="18" charset="0"/>
              </a:rPr>
              <a:t>Dattatraya</a:t>
            </a:r>
            <a:r>
              <a:rPr lang="en-US" sz="1000" b="1" dirty="0" smtClean="0">
                <a:solidFill>
                  <a:schemeClr val="accent6">
                    <a:lumMod val="75000"/>
                  </a:schemeClr>
                </a:solidFill>
                <a:latin typeface="Century Schoolbook" pitchFamily="18" charset="0"/>
              </a:rPr>
              <a:t> </a:t>
            </a:r>
            <a:r>
              <a:rPr lang="en-US" sz="1000" b="1" dirty="0" err="1" smtClean="0">
                <a:solidFill>
                  <a:schemeClr val="accent6">
                    <a:lumMod val="75000"/>
                  </a:schemeClr>
                </a:solidFill>
                <a:latin typeface="Century Schoolbook" pitchFamily="18" charset="0"/>
              </a:rPr>
              <a:t>Apte</a:t>
            </a:r>
            <a:r>
              <a:rPr lang="en-US" sz="1000" b="1" dirty="0" smtClean="0">
                <a:solidFill>
                  <a:schemeClr val="accent6">
                    <a:lumMod val="75000"/>
                  </a:schemeClr>
                </a:solidFill>
                <a:latin typeface="Century Schoolbook" pitchFamily="18" charset="0"/>
              </a:rPr>
              <a:t> and Vishnu </a:t>
            </a:r>
            <a:r>
              <a:rPr lang="en-US" sz="1000" b="1" dirty="0" err="1" smtClean="0">
                <a:solidFill>
                  <a:schemeClr val="accent6">
                    <a:lumMod val="75000"/>
                  </a:schemeClr>
                </a:solidFill>
                <a:latin typeface="Century Schoolbook" pitchFamily="18" charset="0"/>
              </a:rPr>
              <a:t>Ramkrishna</a:t>
            </a:r>
            <a:r>
              <a:rPr lang="en-US" sz="1000" b="1" dirty="0" smtClean="0">
                <a:solidFill>
                  <a:schemeClr val="accent6">
                    <a:lumMod val="75000"/>
                  </a:schemeClr>
                </a:solidFill>
                <a:latin typeface="Century Schoolbook" pitchFamily="18" charset="0"/>
              </a:rPr>
              <a:t> </a:t>
            </a:r>
            <a:r>
              <a:rPr lang="en-US" sz="1000" b="1" dirty="0" err="1" smtClean="0">
                <a:solidFill>
                  <a:schemeClr val="accent6">
                    <a:lumMod val="75000"/>
                  </a:schemeClr>
                </a:solidFill>
                <a:latin typeface="Century Schoolbook" pitchFamily="18" charset="0"/>
              </a:rPr>
              <a:t>Karkare</a:t>
            </a:r>
            <a:r>
              <a:rPr lang="en-US" sz="1000" b="1" dirty="0" smtClean="0">
                <a:solidFill>
                  <a:schemeClr val="accent6">
                    <a:lumMod val="75000"/>
                  </a:schemeClr>
                </a:solidFill>
                <a:latin typeface="Century Schoolbook" pitchFamily="18" charset="0"/>
              </a:rPr>
              <a:t>. Seated behind are (from left) </a:t>
            </a:r>
            <a:r>
              <a:rPr lang="en-US" sz="1000" b="1" dirty="0" err="1" smtClean="0">
                <a:solidFill>
                  <a:schemeClr val="accent6">
                    <a:lumMod val="75000"/>
                  </a:schemeClr>
                </a:solidFill>
                <a:latin typeface="Century Schoolbook" pitchFamily="18" charset="0"/>
              </a:rPr>
              <a:t>Digambar</a:t>
            </a:r>
            <a:r>
              <a:rPr lang="en-US" sz="1000" b="1" dirty="0" smtClean="0">
                <a:solidFill>
                  <a:schemeClr val="accent6">
                    <a:lumMod val="75000"/>
                  </a:schemeClr>
                </a:solidFill>
                <a:latin typeface="Century Schoolbook" pitchFamily="18" charset="0"/>
              </a:rPr>
              <a:t> </a:t>
            </a:r>
            <a:r>
              <a:rPr lang="en-US" sz="1000" b="1" dirty="0" err="1" smtClean="0">
                <a:solidFill>
                  <a:schemeClr val="accent6">
                    <a:lumMod val="75000"/>
                  </a:schemeClr>
                </a:solidFill>
                <a:latin typeface="Century Schoolbook" pitchFamily="18" charset="0"/>
              </a:rPr>
              <a:t>Ramchandra</a:t>
            </a:r>
            <a:r>
              <a:rPr lang="en-US" sz="1000" b="1" dirty="0" smtClean="0">
                <a:solidFill>
                  <a:schemeClr val="accent6">
                    <a:lumMod val="75000"/>
                  </a:schemeClr>
                </a:solidFill>
                <a:latin typeface="Century Schoolbook" pitchFamily="18" charset="0"/>
              </a:rPr>
              <a:t> Badge, Shankar, </a:t>
            </a:r>
            <a:r>
              <a:rPr lang="en-US" sz="1000" b="1" dirty="0" err="1" smtClean="0">
                <a:solidFill>
                  <a:schemeClr val="accent6">
                    <a:lumMod val="75000"/>
                  </a:schemeClr>
                </a:solidFill>
                <a:latin typeface="Century Schoolbook" pitchFamily="18" charset="0"/>
              </a:rPr>
              <a:t>Vinayak</a:t>
            </a:r>
            <a:r>
              <a:rPr lang="en-US" sz="1000" b="1" dirty="0" smtClean="0">
                <a:solidFill>
                  <a:schemeClr val="accent6">
                    <a:lumMod val="75000"/>
                  </a:schemeClr>
                </a:solidFill>
                <a:latin typeface="Century Schoolbook" pitchFamily="18" charset="0"/>
              </a:rPr>
              <a:t> </a:t>
            </a:r>
            <a:r>
              <a:rPr lang="en-US" sz="1000" b="1" dirty="0" err="1" smtClean="0">
                <a:solidFill>
                  <a:schemeClr val="accent6">
                    <a:lumMod val="75000"/>
                  </a:schemeClr>
                </a:solidFill>
                <a:latin typeface="Century Schoolbook" pitchFamily="18" charset="0"/>
              </a:rPr>
              <a:t>Damodar</a:t>
            </a:r>
            <a:r>
              <a:rPr lang="en-US" sz="1000" b="1" dirty="0" smtClean="0">
                <a:solidFill>
                  <a:schemeClr val="accent6">
                    <a:lumMod val="75000"/>
                  </a:schemeClr>
                </a:solidFill>
                <a:latin typeface="Century Schoolbook" pitchFamily="18" charset="0"/>
              </a:rPr>
              <a:t> </a:t>
            </a:r>
            <a:r>
              <a:rPr lang="en-US" sz="1000" b="1" dirty="0" err="1" smtClean="0">
                <a:solidFill>
                  <a:schemeClr val="accent6">
                    <a:lumMod val="75000"/>
                  </a:schemeClr>
                </a:solidFill>
                <a:latin typeface="Century Schoolbook" pitchFamily="18" charset="0"/>
              </a:rPr>
              <a:t>Savarkar</a:t>
            </a:r>
            <a:r>
              <a:rPr lang="en-US" sz="1000" b="1" dirty="0" smtClean="0">
                <a:solidFill>
                  <a:schemeClr val="accent6">
                    <a:lumMod val="75000"/>
                  </a:schemeClr>
                </a:solidFill>
                <a:latin typeface="Century Schoolbook" pitchFamily="18" charset="0"/>
              </a:rPr>
              <a:t> and </a:t>
            </a:r>
            <a:r>
              <a:rPr lang="en-US" sz="1000" b="1" dirty="0" err="1" smtClean="0">
                <a:solidFill>
                  <a:schemeClr val="accent6">
                    <a:lumMod val="75000"/>
                  </a:schemeClr>
                </a:solidFill>
                <a:latin typeface="Century Schoolbook" pitchFamily="18" charset="0"/>
              </a:rPr>
              <a:t>Gopal</a:t>
            </a:r>
            <a:r>
              <a:rPr lang="en-US" sz="1000" b="1" dirty="0" smtClean="0">
                <a:solidFill>
                  <a:schemeClr val="accent6">
                    <a:lumMod val="75000"/>
                  </a:schemeClr>
                </a:solidFill>
                <a:latin typeface="Century Schoolbook" pitchFamily="18" charset="0"/>
              </a:rPr>
              <a:t> </a:t>
            </a:r>
            <a:r>
              <a:rPr lang="en-US" sz="1000" b="1" dirty="0" err="1" smtClean="0">
                <a:solidFill>
                  <a:schemeClr val="accent6">
                    <a:lumMod val="75000"/>
                  </a:schemeClr>
                </a:solidFill>
                <a:latin typeface="Century Schoolbook" pitchFamily="18" charset="0"/>
              </a:rPr>
              <a:t>Vinayak</a:t>
            </a:r>
            <a:r>
              <a:rPr lang="en-US" sz="1000" b="1" dirty="0" smtClean="0">
                <a:solidFill>
                  <a:schemeClr val="accent6">
                    <a:lumMod val="75000"/>
                  </a:schemeClr>
                </a:solidFill>
                <a:latin typeface="Century Schoolbook" pitchFamily="18" charset="0"/>
              </a:rPr>
              <a:t> </a:t>
            </a:r>
            <a:r>
              <a:rPr lang="en-US" sz="1000" b="1" dirty="0" err="1" smtClean="0">
                <a:solidFill>
                  <a:schemeClr val="accent6">
                    <a:lumMod val="75000"/>
                  </a:schemeClr>
                </a:solidFill>
                <a:latin typeface="Century Schoolbook" pitchFamily="18" charset="0"/>
              </a:rPr>
              <a:t>Godse</a:t>
            </a:r>
            <a:r>
              <a:rPr lang="en-US" sz="1000" b="1" dirty="0" smtClean="0">
                <a:solidFill>
                  <a:schemeClr val="accent6">
                    <a:lumMod val="75000"/>
                  </a:schemeClr>
                </a:solidFill>
                <a:latin typeface="Century Schoolbook" pitchFamily="18" charset="0"/>
              </a:rPr>
              <a:t>.</a:t>
            </a:r>
            <a:endParaRPr lang="en-US" sz="1000" b="1" dirty="0">
              <a:solidFill>
                <a:schemeClr val="accent6">
                  <a:lumMod val="75000"/>
                </a:schemeClr>
              </a:solidFill>
              <a:latin typeface="Century Schoolbook" pitchFamily="18" charset="0"/>
            </a:endParaRPr>
          </a:p>
        </p:txBody>
      </p:sp>
      <p:pic>
        <p:nvPicPr>
          <p:cNvPr id="1026" name="Picture 2" descr="G:\Academic Year 2017-2018\Even Semester\Contemporary History of India\1ed2e8d83e62b7c7a5e7ddf95aad83e9.jpg"/>
          <p:cNvPicPr>
            <a:picLocks noChangeAspect="1" noChangeArrowheads="1"/>
          </p:cNvPicPr>
          <p:nvPr/>
        </p:nvPicPr>
        <p:blipFill>
          <a:blip r:embed="rId2"/>
          <a:srcRect/>
          <a:stretch>
            <a:fillRect/>
          </a:stretch>
        </p:blipFill>
        <p:spPr bwMode="auto">
          <a:xfrm>
            <a:off x="457200" y="1752600"/>
            <a:ext cx="2057400" cy="2350580"/>
          </a:xfrm>
          <a:prstGeom prst="rect">
            <a:avLst/>
          </a:prstGeom>
          <a:noFill/>
        </p:spPr>
      </p:pic>
      <p:pic>
        <p:nvPicPr>
          <p:cNvPr id="1027" name="Picture 3" descr="G:\Academic Year 2017-2018\Even Semester\Contemporary History of India\300px-Nathuram.jpg"/>
          <p:cNvPicPr>
            <a:picLocks noChangeAspect="1" noChangeArrowheads="1"/>
          </p:cNvPicPr>
          <p:nvPr/>
        </p:nvPicPr>
        <p:blipFill>
          <a:blip r:embed="rId3"/>
          <a:srcRect/>
          <a:stretch>
            <a:fillRect/>
          </a:stretch>
        </p:blipFill>
        <p:spPr bwMode="auto">
          <a:xfrm>
            <a:off x="381000" y="4191000"/>
            <a:ext cx="2362200" cy="2212594"/>
          </a:xfrm>
          <a:prstGeom prst="rect">
            <a:avLst/>
          </a:prstGeom>
          <a:noFill/>
        </p:spPr>
      </p:pic>
      <p:pic>
        <p:nvPicPr>
          <p:cNvPr id="1028" name="Picture 4" descr="G:\Academic Year 2017-2018\Even Semester\Contemporary History of India\08FL_NOORANI_GODSE_1337247g.jpg"/>
          <p:cNvPicPr>
            <a:picLocks noChangeAspect="1" noChangeArrowheads="1"/>
          </p:cNvPicPr>
          <p:nvPr/>
        </p:nvPicPr>
        <p:blipFill>
          <a:blip r:embed="rId4"/>
          <a:srcRect/>
          <a:stretch>
            <a:fillRect/>
          </a:stretch>
        </p:blipFill>
        <p:spPr bwMode="auto">
          <a:xfrm>
            <a:off x="2971800" y="1828800"/>
            <a:ext cx="5410200" cy="279016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52400" y="152400"/>
            <a:ext cx="8610600" cy="6400800"/>
          </a:xfrm>
        </p:spPr>
        <p:txBody>
          <a:bodyPr>
            <a:normAutofit/>
          </a:bodyPr>
          <a:lstStyle/>
          <a:p>
            <a:r>
              <a:rPr lang="en-US" b="1" dirty="0" err="1" smtClean="0"/>
              <a:t>Kapur</a:t>
            </a:r>
            <a:r>
              <a:rPr lang="en-US" b="1" dirty="0" smtClean="0"/>
              <a:t> Commission</a:t>
            </a:r>
            <a:endParaRPr lang="en-US" dirty="0" smtClean="0"/>
          </a:p>
          <a:p>
            <a:pPr>
              <a:buNone/>
            </a:pPr>
            <a:r>
              <a:rPr lang="en-US" dirty="0" smtClean="0"/>
              <a:t>	The </a:t>
            </a:r>
            <a:r>
              <a:rPr lang="en-US" dirty="0" smtClean="0"/>
              <a:t>release of the conspirators in the Gandhi murder case in 1964 and the resultant celebrations in </a:t>
            </a:r>
            <a:r>
              <a:rPr lang="en-US" dirty="0" err="1" smtClean="0"/>
              <a:t>Pune</a:t>
            </a:r>
            <a:r>
              <a:rPr lang="en-US" dirty="0" smtClean="0"/>
              <a:t> and </a:t>
            </a:r>
            <a:r>
              <a:rPr lang="en-US" dirty="0" err="1" smtClean="0"/>
              <a:t>Ketkar's</a:t>
            </a:r>
            <a:r>
              <a:rPr lang="en-US" dirty="0" smtClean="0"/>
              <a:t> remarks that he was aware of </a:t>
            </a:r>
            <a:r>
              <a:rPr lang="en-US" dirty="0" err="1" smtClean="0"/>
              <a:t>Nathuram</a:t>
            </a:r>
            <a:r>
              <a:rPr lang="en-US" dirty="0" smtClean="0"/>
              <a:t> </a:t>
            </a:r>
            <a:r>
              <a:rPr lang="en-US" dirty="0" err="1" smtClean="0"/>
              <a:t>Godse's</a:t>
            </a:r>
            <a:r>
              <a:rPr lang="en-US" dirty="0" smtClean="0"/>
              <a:t> desire to kill Gandhi, led to a public outrage and resulted in the forming of the </a:t>
            </a:r>
            <a:r>
              <a:rPr lang="en-US" dirty="0" err="1" smtClean="0"/>
              <a:t>Pathak</a:t>
            </a:r>
            <a:r>
              <a:rPr lang="en-US" dirty="0" smtClean="0"/>
              <a:t> commission, when </a:t>
            </a:r>
            <a:r>
              <a:rPr lang="en-US" dirty="0" err="1" smtClean="0"/>
              <a:t>Pathak</a:t>
            </a:r>
            <a:r>
              <a:rPr lang="en-US" dirty="0" smtClean="0"/>
              <a:t> became central minister and then governor of Mysore state, </a:t>
            </a:r>
            <a:r>
              <a:rPr lang="en-US" dirty="0" smtClean="0">
                <a:solidFill>
                  <a:srgbClr val="FF0000"/>
                </a:solidFill>
              </a:rPr>
              <a:t>the </a:t>
            </a:r>
            <a:r>
              <a:rPr lang="en-US" dirty="0" err="1" smtClean="0">
                <a:solidFill>
                  <a:srgbClr val="FF0000"/>
                </a:solidFill>
              </a:rPr>
              <a:t>Kapur</a:t>
            </a:r>
            <a:r>
              <a:rPr lang="en-US" dirty="0" smtClean="0">
                <a:solidFill>
                  <a:srgbClr val="FF0000"/>
                </a:solidFill>
              </a:rPr>
              <a:t> commission was set up in 1966 as the commission of inquiry into the conspiracy to murder Mohandas </a:t>
            </a:r>
            <a:r>
              <a:rPr lang="en-US" dirty="0" err="1" smtClean="0">
                <a:solidFill>
                  <a:srgbClr val="FF0000"/>
                </a:solidFill>
              </a:rPr>
              <a:t>Karamchand</a:t>
            </a:r>
            <a:r>
              <a:rPr lang="en-US" dirty="0" smtClean="0">
                <a:solidFill>
                  <a:srgbClr val="FF0000"/>
                </a:solidFill>
              </a:rPr>
              <a:t> Gandhi</a:t>
            </a:r>
            <a:r>
              <a:rPr lang="en-US" dirty="0" smtClean="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10600" cy="6400800"/>
          </a:xfrm>
        </p:spPr>
        <p:txBody>
          <a:bodyPr>
            <a:normAutofit fontScale="92500" lnSpcReduction="20000"/>
          </a:bodyPr>
          <a:lstStyle/>
          <a:p>
            <a:r>
              <a:rPr lang="en-US" dirty="0" smtClean="0"/>
              <a:t>It was a one man commission formed of Justice </a:t>
            </a:r>
            <a:r>
              <a:rPr lang="en-US" dirty="0" err="1" smtClean="0"/>
              <a:t>Jivanlal</a:t>
            </a:r>
            <a:r>
              <a:rPr lang="en-US" dirty="0" smtClean="0"/>
              <a:t> </a:t>
            </a:r>
            <a:r>
              <a:rPr lang="en-US" dirty="0" err="1" smtClean="0"/>
              <a:t>Kapur</a:t>
            </a:r>
            <a:r>
              <a:rPr lang="en-US" dirty="0" smtClean="0"/>
              <a:t> of the Supreme Court. It took three years to complete its work. </a:t>
            </a:r>
            <a:endParaRPr lang="en-US" dirty="0" smtClean="0"/>
          </a:p>
          <a:p>
            <a:r>
              <a:rPr lang="en-US" dirty="0" smtClean="0"/>
              <a:t>It </a:t>
            </a:r>
            <a:r>
              <a:rPr lang="en-US" dirty="0" smtClean="0"/>
              <a:t>strongly indicted those responsible for Gandhi's security with negligence. </a:t>
            </a:r>
            <a:endParaRPr lang="en-US" dirty="0" smtClean="0"/>
          </a:p>
          <a:p>
            <a:r>
              <a:rPr lang="en-US" dirty="0" smtClean="0"/>
              <a:t>It </a:t>
            </a:r>
            <a:r>
              <a:rPr lang="en-US" dirty="0" smtClean="0"/>
              <a:t>was provided with evidence not produced in the court; especially the testimony of two of </a:t>
            </a:r>
            <a:r>
              <a:rPr lang="en-US" dirty="0" err="1" smtClean="0"/>
              <a:t>Savarkar's</a:t>
            </a:r>
            <a:r>
              <a:rPr lang="en-US" dirty="0" smtClean="0"/>
              <a:t> close aides - </a:t>
            </a:r>
            <a:r>
              <a:rPr lang="en-US" dirty="0" err="1" smtClean="0"/>
              <a:t>Appa</a:t>
            </a:r>
            <a:r>
              <a:rPr lang="en-US" dirty="0" smtClean="0"/>
              <a:t> </a:t>
            </a:r>
            <a:r>
              <a:rPr lang="en-US" dirty="0" err="1" smtClean="0"/>
              <a:t>Ramachandra</a:t>
            </a:r>
            <a:r>
              <a:rPr lang="en-US" dirty="0" smtClean="0"/>
              <a:t> </a:t>
            </a:r>
            <a:r>
              <a:rPr lang="en-US" dirty="0" err="1" smtClean="0"/>
              <a:t>Kasar</a:t>
            </a:r>
            <a:r>
              <a:rPr lang="en-US" dirty="0" smtClean="0"/>
              <a:t>, his bodyguard, and </a:t>
            </a:r>
            <a:r>
              <a:rPr lang="en-US" dirty="0" err="1" smtClean="0"/>
              <a:t>Gajanan</a:t>
            </a:r>
            <a:r>
              <a:rPr lang="en-US" dirty="0" smtClean="0"/>
              <a:t> Vishnu </a:t>
            </a:r>
            <a:r>
              <a:rPr lang="en-US" dirty="0" err="1" smtClean="0"/>
              <a:t>Damle</a:t>
            </a:r>
            <a:r>
              <a:rPr lang="en-US" dirty="0" smtClean="0"/>
              <a:t>, his secretary</a:t>
            </a:r>
            <a:r>
              <a:rPr lang="en-US" dirty="0" smtClean="0"/>
              <a:t>.</a:t>
            </a:r>
          </a:p>
          <a:p>
            <a:r>
              <a:rPr lang="en-US" dirty="0" smtClean="0"/>
              <a:t> </a:t>
            </a:r>
            <a:r>
              <a:rPr lang="en-US" dirty="0" smtClean="0"/>
              <a:t>It exonerated </a:t>
            </a:r>
            <a:r>
              <a:rPr lang="en-US" dirty="0" err="1" smtClean="0"/>
              <a:t>Savarkar</a:t>
            </a:r>
            <a:r>
              <a:rPr lang="en-US" dirty="0" smtClean="0"/>
              <a:t> for want of corroborative evidence to support the approver's testimony, however with the remark that the facts on the whole demolished any other </a:t>
            </a:r>
            <a:r>
              <a:rPr lang="en-US" dirty="0" err="1" smtClean="0"/>
              <a:t>theroy</a:t>
            </a:r>
            <a:r>
              <a:rPr lang="en-US" dirty="0" smtClean="0"/>
              <a:t> but the conspiracy of </a:t>
            </a:r>
            <a:r>
              <a:rPr lang="en-US" dirty="0" err="1" smtClean="0"/>
              <a:t>Savarkar</a:t>
            </a:r>
            <a:r>
              <a:rPr lang="en-US" dirty="0" smtClean="0"/>
              <a:t> and his group in the murder of Gandhi.</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lnSpcReduction="10000"/>
          </a:bodyPr>
          <a:lstStyle/>
          <a:p>
            <a:r>
              <a:rPr lang="en-US" dirty="0" smtClean="0"/>
              <a:t>Mahatma Gandhi was assassinated by a young Hindu extremist while walking to his prayer meeting in the lawn of Birla House, New Delhi, </a:t>
            </a:r>
            <a:r>
              <a:rPr lang="en-US" dirty="0" smtClean="0"/>
              <a:t>30-1-1948. </a:t>
            </a:r>
            <a:r>
              <a:rPr lang="en-US" dirty="0" smtClean="0"/>
              <a:t>He was </a:t>
            </a:r>
            <a:r>
              <a:rPr lang="en-US" dirty="0" smtClean="0"/>
              <a:t>78</a:t>
            </a:r>
          </a:p>
          <a:p>
            <a:r>
              <a:rPr lang="en-US" dirty="0" smtClean="0"/>
              <a:t> The man then whipped out a pistol from inside his pocket and fired three times at point-blank range. The bullets lodged in Gandhi's chest, stomach and groin</a:t>
            </a:r>
            <a:r>
              <a:rPr lang="en-US" dirty="0" smtClean="0"/>
              <a:t>.</a:t>
            </a:r>
          </a:p>
          <a:p>
            <a:r>
              <a:rPr lang="en-US" dirty="0" smtClean="0"/>
              <a:t>The </a:t>
            </a:r>
            <a:r>
              <a:rPr lang="en-US" dirty="0" smtClean="0"/>
              <a:t>man, who gave his name as </a:t>
            </a:r>
            <a:r>
              <a:rPr lang="en-US" dirty="0" err="1" smtClean="0"/>
              <a:t>Nathuram</a:t>
            </a:r>
            <a:r>
              <a:rPr lang="en-US" dirty="0" smtClean="0"/>
              <a:t>, fired a fourth shot, apparently in an effort to kill himself, but a Royal Indian Air Force </a:t>
            </a:r>
            <a:r>
              <a:rPr lang="en-US" dirty="0" smtClean="0"/>
              <a:t>sergeant (Tom Rein) </a:t>
            </a:r>
            <a:r>
              <a:rPr lang="en-US" dirty="0" smtClean="0"/>
              <a:t>standing alongside jolted his arm and wrenched the pistol away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228600" y="228600"/>
            <a:ext cx="8610600" cy="6400800"/>
          </a:xfrm>
        </p:spPr>
        <p:txBody>
          <a:bodyPr>
            <a:normAutofit fontScale="92500" lnSpcReduction="20000"/>
          </a:bodyPr>
          <a:lstStyle/>
          <a:p>
            <a:r>
              <a:rPr lang="en-US" dirty="0" smtClean="0">
                <a:latin typeface="Century Schoolbook" pitchFamily="18" charset="0"/>
              </a:rPr>
              <a:t>The following were accused in what is known as the Mahatma Gandhi Murder Case:</a:t>
            </a:r>
          </a:p>
          <a:p>
            <a:pPr>
              <a:buNone/>
            </a:pPr>
            <a:r>
              <a:rPr lang="en-US" dirty="0" smtClean="0">
                <a:latin typeface="Century Schoolbook" pitchFamily="18" charset="0"/>
              </a:rPr>
              <a:t>1. </a:t>
            </a:r>
            <a:r>
              <a:rPr lang="en-US" dirty="0" err="1" smtClean="0">
                <a:latin typeface="Century Schoolbook" pitchFamily="18" charset="0"/>
              </a:rPr>
              <a:t>Nathuram</a:t>
            </a:r>
            <a:r>
              <a:rPr lang="en-US" dirty="0" smtClean="0">
                <a:latin typeface="Century Schoolbook" pitchFamily="18" charset="0"/>
              </a:rPr>
              <a:t> V. </a:t>
            </a:r>
            <a:r>
              <a:rPr lang="en-US" dirty="0" err="1" smtClean="0">
                <a:latin typeface="Century Schoolbook" pitchFamily="18" charset="0"/>
              </a:rPr>
              <a:t>Godse</a:t>
            </a:r>
            <a:endParaRPr lang="en-US" dirty="0" smtClean="0">
              <a:latin typeface="Century Schoolbook" pitchFamily="18" charset="0"/>
            </a:endParaRPr>
          </a:p>
          <a:p>
            <a:pPr>
              <a:buNone/>
            </a:pPr>
            <a:r>
              <a:rPr lang="en-US" dirty="0" smtClean="0">
                <a:latin typeface="Century Schoolbook" pitchFamily="18" charset="0"/>
              </a:rPr>
              <a:t>2. </a:t>
            </a:r>
            <a:r>
              <a:rPr lang="en-US" dirty="0" err="1" smtClean="0">
                <a:latin typeface="Century Schoolbook" pitchFamily="18" charset="0"/>
              </a:rPr>
              <a:t>Narayan</a:t>
            </a:r>
            <a:r>
              <a:rPr lang="en-US" dirty="0" smtClean="0">
                <a:latin typeface="Century Schoolbook" pitchFamily="18" charset="0"/>
              </a:rPr>
              <a:t> D. </a:t>
            </a:r>
            <a:r>
              <a:rPr lang="en-US" dirty="0" err="1" smtClean="0">
                <a:latin typeface="Century Schoolbook" pitchFamily="18" charset="0"/>
              </a:rPr>
              <a:t>Apte</a:t>
            </a:r>
            <a:endParaRPr lang="en-US" dirty="0" smtClean="0">
              <a:latin typeface="Century Schoolbook" pitchFamily="18" charset="0"/>
            </a:endParaRPr>
          </a:p>
          <a:p>
            <a:pPr>
              <a:buNone/>
            </a:pPr>
            <a:r>
              <a:rPr lang="en-US" dirty="0" smtClean="0">
                <a:latin typeface="Century Schoolbook" pitchFamily="18" charset="0"/>
              </a:rPr>
              <a:t>3   Vishnu </a:t>
            </a:r>
            <a:r>
              <a:rPr lang="en-US" dirty="0" smtClean="0">
                <a:latin typeface="Century Schoolbook" pitchFamily="18" charset="0"/>
              </a:rPr>
              <a:t>R. </a:t>
            </a:r>
            <a:r>
              <a:rPr lang="en-US" dirty="0" err="1" smtClean="0">
                <a:latin typeface="Century Schoolbook" pitchFamily="18" charset="0"/>
              </a:rPr>
              <a:t>Karkare</a:t>
            </a:r>
            <a:endParaRPr lang="en-US" dirty="0" smtClean="0">
              <a:latin typeface="Century Schoolbook" pitchFamily="18" charset="0"/>
            </a:endParaRPr>
          </a:p>
          <a:p>
            <a:pPr>
              <a:buNone/>
            </a:pPr>
            <a:r>
              <a:rPr lang="en-US" dirty="0" smtClean="0">
                <a:latin typeface="Century Schoolbook" pitchFamily="18" charset="0"/>
              </a:rPr>
              <a:t>4.  </a:t>
            </a:r>
            <a:r>
              <a:rPr lang="en-US" dirty="0" err="1" smtClean="0">
                <a:latin typeface="Century Schoolbook" pitchFamily="18" charset="0"/>
              </a:rPr>
              <a:t>Madanlal</a:t>
            </a:r>
            <a:r>
              <a:rPr lang="en-US" dirty="0" smtClean="0">
                <a:latin typeface="Century Schoolbook" pitchFamily="18" charset="0"/>
              </a:rPr>
              <a:t> K. </a:t>
            </a:r>
            <a:r>
              <a:rPr lang="en-US" dirty="0" err="1" smtClean="0">
                <a:latin typeface="Century Schoolbook" pitchFamily="18" charset="0"/>
              </a:rPr>
              <a:t>Pahwa</a:t>
            </a:r>
            <a:endParaRPr lang="en-US" dirty="0" smtClean="0">
              <a:latin typeface="Century Schoolbook" pitchFamily="18" charset="0"/>
            </a:endParaRPr>
          </a:p>
          <a:p>
            <a:pPr>
              <a:buNone/>
            </a:pPr>
            <a:r>
              <a:rPr lang="en-US" dirty="0" smtClean="0">
                <a:latin typeface="Century Schoolbook" pitchFamily="18" charset="0"/>
              </a:rPr>
              <a:t>5. Shankar </a:t>
            </a:r>
            <a:r>
              <a:rPr lang="en-US" dirty="0" err="1" smtClean="0">
                <a:latin typeface="Century Schoolbook" pitchFamily="18" charset="0"/>
              </a:rPr>
              <a:t>Kistayya</a:t>
            </a:r>
            <a:endParaRPr lang="en-US" dirty="0" smtClean="0">
              <a:latin typeface="Century Schoolbook" pitchFamily="18" charset="0"/>
            </a:endParaRPr>
          </a:p>
          <a:p>
            <a:pPr>
              <a:buNone/>
            </a:pPr>
            <a:r>
              <a:rPr lang="en-US" dirty="0" smtClean="0">
                <a:latin typeface="Century Schoolbook" pitchFamily="18" charset="0"/>
              </a:rPr>
              <a:t>6. </a:t>
            </a:r>
            <a:r>
              <a:rPr lang="en-US" dirty="0" err="1" smtClean="0">
                <a:latin typeface="Century Schoolbook" pitchFamily="18" charset="0"/>
              </a:rPr>
              <a:t>Gopal</a:t>
            </a:r>
            <a:r>
              <a:rPr lang="en-US" dirty="0" smtClean="0">
                <a:latin typeface="Century Schoolbook" pitchFamily="18" charset="0"/>
              </a:rPr>
              <a:t> V. </a:t>
            </a:r>
            <a:r>
              <a:rPr lang="en-US" dirty="0" err="1" smtClean="0">
                <a:latin typeface="Century Schoolbook" pitchFamily="18" charset="0"/>
              </a:rPr>
              <a:t>Godse</a:t>
            </a:r>
            <a:endParaRPr lang="en-US" dirty="0" smtClean="0">
              <a:latin typeface="Century Schoolbook" pitchFamily="18" charset="0"/>
            </a:endParaRPr>
          </a:p>
          <a:p>
            <a:pPr>
              <a:buNone/>
            </a:pPr>
            <a:r>
              <a:rPr lang="en-US" dirty="0" smtClean="0">
                <a:latin typeface="Century Schoolbook" pitchFamily="18" charset="0"/>
              </a:rPr>
              <a:t>7. </a:t>
            </a:r>
            <a:r>
              <a:rPr lang="en-US" dirty="0" err="1" smtClean="0">
                <a:latin typeface="Century Schoolbook" pitchFamily="18" charset="0"/>
              </a:rPr>
              <a:t>Vinayak</a:t>
            </a:r>
            <a:r>
              <a:rPr lang="en-US" dirty="0" smtClean="0">
                <a:latin typeface="Century Schoolbook" pitchFamily="18" charset="0"/>
              </a:rPr>
              <a:t> D. </a:t>
            </a:r>
            <a:r>
              <a:rPr lang="en-US" dirty="0" err="1" smtClean="0">
                <a:latin typeface="Century Schoolbook" pitchFamily="18" charset="0"/>
              </a:rPr>
              <a:t>Savarkar</a:t>
            </a:r>
            <a:endParaRPr lang="en-US" dirty="0" smtClean="0">
              <a:latin typeface="Century Schoolbook" pitchFamily="18" charset="0"/>
            </a:endParaRPr>
          </a:p>
          <a:p>
            <a:pPr>
              <a:buNone/>
            </a:pPr>
            <a:r>
              <a:rPr lang="en-US" dirty="0" smtClean="0">
                <a:latin typeface="Century Schoolbook" pitchFamily="18" charset="0"/>
              </a:rPr>
              <a:t>8. </a:t>
            </a:r>
            <a:r>
              <a:rPr lang="en-US" dirty="0" err="1" smtClean="0">
                <a:latin typeface="Century Schoolbook" pitchFamily="18" charset="0"/>
              </a:rPr>
              <a:t>Dattatraya</a:t>
            </a:r>
            <a:r>
              <a:rPr lang="en-US" dirty="0" smtClean="0">
                <a:latin typeface="Century Schoolbook" pitchFamily="18" charset="0"/>
              </a:rPr>
              <a:t> S. </a:t>
            </a:r>
            <a:r>
              <a:rPr lang="en-US" dirty="0" err="1" smtClean="0">
                <a:latin typeface="Century Schoolbook" pitchFamily="18" charset="0"/>
              </a:rPr>
              <a:t>Parchure</a:t>
            </a:r>
            <a:endParaRPr lang="en-US" dirty="0" smtClean="0">
              <a:latin typeface="Century Schoolbook" pitchFamily="18" charset="0"/>
            </a:endParaRPr>
          </a:p>
          <a:p>
            <a:pPr>
              <a:buNone/>
            </a:pPr>
            <a:r>
              <a:rPr lang="en-US" dirty="0" smtClean="0">
                <a:latin typeface="Century Schoolbook" pitchFamily="18" charset="0"/>
              </a:rPr>
              <a:t>9. </a:t>
            </a:r>
            <a:r>
              <a:rPr lang="en-US" dirty="0" err="1" smtClean="0">
                <a:latin typeface="Century Schoolbook" pitchFamily="18" charset="0"/>
              </a:rPr>
              <a:t>Gangadhar</a:t>
            </a:r>
            <a:r>
              <a:rPr lang="en-US" dirty="0" smtClean="0">
                <a:latin typeface="Century Schoolbook" pitchFamily="18" charset="0"/>
              </a:rPr>
              <a:t> S. </a:t>
            </a:r>
            <a:r>
              <a:rPr lang="en-US" dirty="0" err="1" smtClean="0">
                <a:latin typeface="Century Schoolbook" pitchFamily="18" charset="0"/>
              </a:rPr>
              <a:t>Dandawate</a:t>
            </a:r>
            <a:endParaRPr lang="en-US" dirty="0" smtClean="0">
              <a:latin typeface="Century Schoolbook" pitchFamily="18" charset="0"/>
            </a:endParaRPr>
          </a:p>
          <a:p>
            <a:pPr>
              <a:buNone/>
            </a:pPr>
            <a:r>
              <a:rPr lang="en-US" dirty="0" smtClean="0">
                <a:latin typeface="Century Schoolbook" pitchFamily="18" charset="0"/>
              </a:rPr>
              <a:t>10. </a:t>
            </a:r>
            <a:r>
              <a:rPr lang="en-US" dirty="0" err="1" smtClean="0">
                <a:latin typeface="Century Schoolbook" pitchFamily="18" charset="0"/>
              </a:rPr>
              <a:t>Gangadhar</a:t>
            </a:r>
            <a:r>
              <a:rPr lang="en-US" dirty="0" smtClean="0">
                <a:latin typeface="Century Schoolbook" pitchFamily="18" charset="0"/>
              </a:rPr>
              <a:t> </a:t>
            </a:r>
            <a:r>
              <a:rPr lang="en-US" dirty="0" err="1" smtClean="0">
                <a:latin typeface="Century Schoolbook" pitchFamily="18" charset="0"/>
              </a:rPr>
              <a:t>Jadhav</a:t>
            </a:r>
            <a:endParaRPr lang="en-US" dirty="0" smtClean="0">
              <a:latin typeface="Century Schoolbook" pitchFamily="18" charset="0"/>
            </a:endParaRPr>
          </a:p>
          <a:p>
            <a:pPr>
              <a:buNone/>
            </a:pPr>
            <a:r>
              <a:rPr lang="en-US" dirty="0" smtClean="0">
                <a:latin typeface="Century Schoolbook" pitchFamily="18" charset="0"/>
              </a:rPr>
              <a:t>11. </a:t>
            </a:r>
            <a:r>
              <a:rPr lang="en-US" dirty="0" err="1" smtClean="0">
                <a:latin typeface="Century Schoolbook" pitchFamily="18" charset="0"/>
              </a:rPr>
              <a:t>Suryadeo</a:t>
            </a:r>
            <a:r>
              <a:rPr lang="en-US" dirty="0" smtClean="0">
                <a:latin typeface="Century Schoolbook" pitchFamily="18" charset="0"/>
              </a:rPr>
              <a:t> Sharma</a:t>
            </a:r>
          </a:p>
          <a:p>
            <a:pPr>
              <a:buNone/>
            </a:pPr>
            <a:r>
              <a:rPr lang="en-US" dirty="0" err="1" smtClean="0">
                <a:latin typeface="Century Schoolbook" pitchFamily="18" charset="0"/>
              </a:rPr>
              <a:t>Digambar</a:t>
            </a:r>
            <a:r>
              <a:rPr lang="en-US" dirty="0" smtClean="0">
                <a:latin typeface="Century Schoolbook" pitchFamily="18" charset="0"/>
              </a:rPr>
              <a:t> R. Badge turned approver</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5897563"/>
          </a:xfrm>
        </p:spPr>
        <p:txBody>
          <a:bodyPr/>
          <a:lstStyle/>
          <a:p>
            <a:r>
              <a:rPr lang="en-US" dirty="0" smtClean="0"/>
              <a:t>Eight men were convicted in the murder trial inside Red Fort by a special court, constituted by an order of the central government. </a:t>
            </a:r>
            <a:endParaRPr lang="en-US" dirty="0" smtClean="0"/>
          </a:p>
          <a:p>
            <a:r>
              <a:rPr lang="en-US" dirty="0" err="1" smtClean="0"/>
              <a:t>Godse</a:t>
            </a:r>
            <a:r>
              <a:rPr lang="en-US" dirty="0" smtClean="0"/>
              <a:t> </a:t>
            </a:r>
            <a:r>
              <a:rPr lang="en-US" dirty="0" smtClean="0"/>
              <a:t>and co-conspirator </a:t>
            </a:r>
            <a:r>
              <a:rPr lang="en-US" dirty="0" err="1" smtClean="0"/>
              <a:t>Narayan</a:t>
            </a:r>
            <a:r>
              <a:rPr lang="en-US" dirty="0" smtClean="0"/>
              <a:t> </a:t>
            </a:r>
            <a:r>
              <a:rPr lang="en-US" dirty="0" err="1" smtClean="0"/>
              <a:t>Apte</a:t>
            </a:r>
            <a:r>
              <a:rPr lang="en-US" dirty="0" smtClean="0"/>
              <a:t> were hanged for the murder of the Father of the Nation on November 15, </a:t>
            </a:r>
            <a:r>
              <a:rPr lang="en-US" dirty="0" smtClean="0"/>
              <a:t>1949</a:t>
            </a:r>
            <a:endParaRPr lang="en-US" dirty="0" smtClean="0"/>
          </a:p>
          <a:p>
            <a:endParaRPr lang="en-US" dirty="0"/>
          </a:p>
        </p:txBody>
      </p:sp>
      <p:pic>
        <p:nvPicPr>
          <p:cNvPr id="4" name="Picture 4" descr="G:\Academic Year 2017-2018\Even Semester\Contemporary History of India\08FL_NOORANI_GODSE_1337247g.jpg"/>
          <p:cNvPicPr>
            <a:picLocks noChangeAspect="1" noChangeArrowheads="1"/>
          </p:cNvPicPr>
          <p:nvPr/>
        </p:nvPicPr>
        <p:blipFill>
          <a:blip r:embed="rId2"/>
          <a:srcRect/>
          <a:stretch>
            <a:fillRect/>
          </a:stretch>
        </p:blipFill>
        <p:spPr bwMode="auto">
          <a:xfrm>
            <a:off x="1752600" y="3810000"/>
            <a:ext cx="4966939" cy="256156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5897563"/>
          </a:xfrm>
        </p:spPr>
        <p:txBody>
          <a:bodyPr/>
          <a:lstStyle/>
          <a:p>
            <a:pPr>
              <a:buNone/>
            </a:pPr>
            <a:r>
              <a:rPr lang="en-US" dirty="0" smtClean="0"/>
              <a:t>Attempts to kill Gandhi</a:t>
            </a:r>
          </a:p>
          <a:p>
            <a:r>
              <a:rPr lang="en-US" dirty="0" smtClean="0"/>
              <a:t>It was remarked that the first of three attempts on Mr. Gandhi's life was made in Poona on June 25, 1934, when a bomb was thrown at a car believed to be Mr. Gandhi's. Poona is a center of the extremist anti-Gandhi orthodox Hindu </a:t>
            </a:r>
            <a:r>
              <a:rPr lang="en-US" dirty="0" err="1" smtClean="0"/>
              <a:t>Mahasabha</a:t>
            </a:r>
            <a:r>
              <a:rPr lang="en-US" dirty="0" smtClean="0"/>
              <a:t>.</a:t>
            </a:r>
            <a:endParaRPr lang="en-US" dirty="0" smtClean="0"/>
          </a:p>
          <a:p>
            <a:r>
              <a:rPr lang="en-US" dirty="0" smtClean="0"/>
              <a:t>The second possible attempt to assassinate Mr. Gandhi was by means of a crude bomb planted on his garden wall on Jan. 20 </a:t>
            </a:r>
            <a:r>
              <a:rPr lang="en-US" dirty="0" smtClean="0"/>
              <a:t>1948.</a:t>
            </a:r>
            <a:endParaRPr lang="en-US" dirty="0" smtClean="0"/>
          </a:p>
          <a:p>
            <a:pPr>
              <a:buNone/>
            </a:pPr>
            <a:endParaRPr lang="en-US" dirty="0" smtClean="0"/>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25000" lnSpcReduction="20000"/>
          </a:bodyPr>
          <a:lstStyle/>
          <a:p>
            <a:pPr>
              <a:buNone/>
            </a:pPr>
            <a:r>
              <a:rPr lang="en-US" dirty="0" smtClean="0"/>
              <a:t>	</a:t>
            </a:r>
            <a:r>
              <a:rPr lang="en-US" sz="7400" dirty="0" smtClean="0">
                <a:latin typeface="Century Schoolbook" pitchFamily="18" charset="0"/>
              </a:rPr>
              <a:t> </a:t>
            </a:r>
            <a:r>
              <a:rPr lang="en-US" sz="7400" dirty="0" smtClean="0">
                <a:latin typeface="Century Schoolbook" pitchFamily="18" charset="0"/>
              </a:rPr>
              <a:t>Nehru delivered Mr. Gandhi's valedictory in his radio address late </a:t>
            </a:r>
            <a:r>
              <a:rPr lang="en-US" sz="7400" dirty="0" smtClean="0">
                <a:latin typeface="Century Schoolbook" pitchFamily="18" charset="0"/>
              </a:rPr>
              <a:t>that </a:t>
            </a:r>
            <a:r>
              <a:rPr lang="en-US" sz="7400" dirty="0" smtClean="0">
                <a:latin typeface="Century Schoolbook" pitchFamily="18" charset="0"/>
              </a:rPr>
              <a:t>evening. In a quivering voice he said</a:t>
            </a:r>
            <a:r>
              <a:rPr lang="en-US" sz="7400" dirty="0" smtClean="0">
                <a:latin typeface="Century Schoolbook" pitchFamily="18" charset="0"/>
              </a:rPr>
              <a:t>:</a:t>
            </a:r>
          </a:p>
          <a:p>
            <a:pPr>
              <a:buNone/>
            </a:pPr>
            <a:endParaRPr lang="en-US" sz="7400" dirty="0" smtClean="0">
              <a:latin typeface="Century Schoolbook" pitchFamily="18" charset="0"/>
            </a:endParaRPr>
          </a:p>
          <a:p>
            <a:pPr algn="just"/>
            <a:r>
              <a:rPr lang="en-US" sz="7400" dirty="0" smtClean="0">
                <a:latin typeface="Century Schoolbook" pitchFamily="18" charset="0"/>
              </a:rPr>
              <a:t>"</a:t>
            </a:r>
            <a:r>
              <a:rPr lang="en-US" sz="7400" i="1" dirty="0" smtClean="0">
                <a:latin typeface="Century Schoolbook" pitchFamily="18" charset="0"/>
              </a:rPr>
              <a:t>Gandhi has gone out of our lives and there is darkness everywhere. The father of our nation is no more- no longer will we run to him for advice and solace. This is a terrible blow to millions and millions in this country.</a:t>
            </a:r>
          </a:p>
          <a:p>
            <a:pPr algn="just"/>
            <a:r>
              <a:rPr lang="en-US" sz="7400" i="1" dirty="0" smtClean="0">
                <a:latin typeface="Century Schoolbook" pitchFamily="18" charset="0"/>
              </a:rPr>
              <a:t>"Our light has gone out, but the light that shone in this country was no ordinary light. For a thousand years that light will be seen in this country and the world will see it... Oh, that this has happened to us! There was so much more to do</a:t>
            </a:r>
            <a:r>
              <a:rPr lang="en-US" sz="7400" dirty="0" smtClean="0">
                <a:latin typeface="Century Schoolbook" pitchFamily="18" charset="0"/>
              </a:rPr>
              <a:t>.“</a:t>
            </a:r>
          </a:p>
          <a:p>
            <a:pPr>
              <a:buNone/>
            </a:pPr>
            <a:endParaRPr lang="en-US" sz="7400" dirty="0" smtClean="0">
              <a:latin typeface="Century Schoolbook" pitchFamily="18" charset="0"/>
            </a:endParaRPr>
          </a:p>
          <a:p>
            <a:pPr>
              <a:buNone/>
            </a:pPr>
            <a:r>
              <a:rPr lang="en-US" sz="7400" dirty="0" smtClean="0">
                <a:latin typeface="Century Schoolbook" pitchFamily="18" charset="0"/>
              </a:rPr>
              <a:t>	Referring </a:t>
            </a:r>
            <a:r>
              <a:rPr lang="en-US" sz="7400" dirty="0" smtClean="0">
                <a:latin typeface="Century Schoolbook" pitchFamily="18" charset="0"/>
              </a:rPr>
              <a:t>to the assassin </a:t>
            </a:r>
            <a:r>
              <a:rPr lang="en-US" sz="7400" dirty="0" err="1" smtClean="0">
                <a:latin typeface="Century Schoolbook" pitchFamily="18" charset="0"/>
              </a:rPr>
              <a:t>Pandit</a:t>
            </a:r>
            <a:r>
              <a:rPr lang="en-US" sz="7400" dirty="0" smtClean="0">
                <a:latin typeface="Century Schoolbook" pitchFamily="18" charset="0"/>
              </a:rPr>
              <a:t> Nehru said</a:t>
            </a:r>
            <a:r>
              <a:rPr lang="en-US" sz="7400" dirty="0" smtClean="0">
                <a:latin typeface="Century Schoolbook" pitchFamily="18" charset="0"/>
              </a:rPr>
              <a:t>:</a:t>
            </a:r>
          </a:p>
          <a:p>
            <a:pPr>
              <a:buNone/>
            </a:pPr>
            <a:endParaRPr lang="en-US" sz="7400" dirty="0" smtClean="0">
              <a:latin typeface="Century Schoolbook" pitchFamily="18" charset="0"/>
            </a:endParaRPr>
          </a:p>
          <a:p>
            <a:r>
              <a:rPr lang="en-US" sz="7400" dirty="0" smtClean="0">
                <a:latin typeface="Century Schoolbook" pitchFamily="18" charset="0"/>
              </a:rPr>
              <a:t>"</a:t>
            </a:r>
            <a:r>
              <a:rPr lang="en-US" sz="7400" i="1" dirty="0" smtClean="0">
                <a:latin typeface="Century Schoolbook" pitchFamily="18" charset="0"/>
              </a:rPr>
              <a:t>I can only call him a madman</a:t>
            </a:r>
            <a:r>
              <a:rPr lang="en-US" sz="7400" dirty="0" smtClean="0">
                <a:latin typeface="Century Schoolbook" pitchFamily="18" charset="0"/>
              </a:rPr>
              <a:t>.“</a:t>
            </a:r>
          </a:p>
          <a:p>
            <a:pPr>
              <a:buNone/>
            </a:pPr>
            <a:endParaRPr lang="en-US" sz="7400" dirty="0" smtClean="0">
              <a:latin typeface="Century Schoolbook" pitchFamily="18" charset="0"/>
            </a:endParaRPr>
          </a:p>
          <a:p>
            <a:r>
              <a:rPr lang="en-US" sz="7400" i="1" dirty="0" smtClean="0">
                <a:latin typeface="Century Schoolbook" pitchFamily="18" charset="0"/>
              </a:rPr>
              <a:t>He pleaded for a renewed spirit of peace, which had been Mr. Gandhi's last project, saying:</a:t>
            </a:r>
          </a:p>
          <a:p>
            <a:r>
              <a:rPr lang="en-US" sz="7400" i="1" dirty="0" smtClean="0">
                <a:latin typeface="Century Schoolbook" pitchFamily="18" charset="0"/>
              </a:rPr>
              <a:t>"His spirit looks upon us- nothing would displease him more than to see us indulge in violence. All our petty conflicts and difficulties must be ended in the face of this great disaster...In his death he has reminded us of the big things in lif</a:t>
            </a:r>
            <a:r>
              <a:rPr lang="en-US" sz="7400" dirty="0" smtClean="0">
                <a:latin typeface="Century Schoolbook" pitchFamily="18" charset="0"/>
              </a:rPr>
              <a:t>e."</a:t>
            </a:r>
          </a:p>
          <a:p>
            <a:pPr>
              <a:buNone/>
            </a:pPr>
            <a:r>
              <a:rPr lang="en-US" sz="7400" dirty="0" smtClean="0">
                <a:latin typeface="Century Schoolbook" pitchFamily="18" charset="0"/>
              </a:rPr>
              <a:t/>
            </a:r>
            <a:br>
              <a:rPr lang="en-US" sz="7400" dirty="0" smtClean="0">
                <a:latin typeface="Century Schoolbook" pitchFamily="18" charset="0"/>
              </a:rPr>
            </a:br>
            <a:endParaRPr lang="en-US" sz="7400" dirty="0">
              <a:latin typeface="Century Schoolbook"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77000"/>
          </a:xfrm>
        </p:spPr>
        <p:txBody>
          <a:bodyPr/>
          <a:lstStyle/>
          <a:p>
            <a:r>
              <a:rPr lang="en-US" dirty="0" err="1" smtClean="0"/>
              <a:t>Gopal</a:t>
            </a:r>
            <a:r>
              <a:rPr lang="en-US" dirty="0" smtClean="0"/>
              <a:t> </a:t>
            </a:r>
            <a:r>
              <a:rPr lang="en-US" dirty="0" err="1" smtClean="0"/>
              <a:t>Godse</a:t>
            </a:r>
            <a:r>
              <a:rPr lang="en-US" dirty="0" smtClean="0"/>
              <a:t>, in his book </a:t>
            </a:r>
            <a:r>
              <a:rPr lang="en-US" i="1" dirty="0" err="1" smtClean="0"/>
              <a:t>Gandhiji's</a:t>
            </a:r>
            <a:r>
              <a:rPr lang="en-US" i="1" dirty="0" smtClean="0"/>
              <a:t> Murder And After</a:t>
            </a:r>
            <a:r>
              <a:rPr lang="en-US" dirty="0" smtClean="0"/>
              <a:t>.</a:t>
            </a:r>
          </a:p>
          <a:p>
            <a:r>
              <a:rPr lang="en-US" dirty="0" err="1" smtClean="0"/>
              <a:t>Nathuram</a:t>
            </a:r>
            <a:r>
              <a:rPr lang="en-US" dirty="0" smtClean="0"/>
              <a:t> says "</a:t>
            </a:r>
            <a:r>
              <a:rPr lang="en-US" dirty="0" smtClean="0">
                <a:solidFill>
                  <a:srgbClr val="FF0000"/>
                </a:solidFill>
              </a:rPr>
              <a:t>the reason is purely political and political alone!" </a:t>
            </a:r>
            <a:r>
              <a:rPr lang="en-US" dirty="0" smtClean="0"/>
              <a:t>He asks for time to explain his case but the police do not allow this. In court, </a:t>
            </a:r>
            <a:r>
              <a:rPr lang="en-US" dirty="0" err="1" smtClean="0"/>
              <a:t>Nathuram</a:t>
            </a:r>
            <a:r>
              <a:rPr lang="en-US" dirty="0" smtClean="0"/>
              <a:t> explained himself in a statement, but the court banned it</a:t>
            </a:r>
            <a:r>
              <a:rPr lang="en-US" dirty="0" smtClean="0"/>
              <a:t>.</a:t>
            </a:r>
          </a:p>
          <a:p>
            <a:r>
              <a:rPr lang="en-US" dirty="0" smtClean="0"/>
              <a:t> </a:t>
            </a:r>
            <a:r>
              <a:rPr lang="en-US" dirty="0" err="1" smtClean="0"/>
              <a:t>Gopal</a:t>
            </a:r>
            <a:r>
              <a:rPr lang="en-US" dirty="0" smtClean="0"/>
              <a:t> </a:t>
            </a:r>
            <a:r>
              <a:rPr lang="en-US" dirty="0" err="1" smtClean="0"/>
              <a:t>Godse</a:t>
            </a:r>
            <a:r>
              <a:rPr lang="en-US" dirty="0" smtClean="0"/>
              <a:t> reprints </a:t>
            </a:r>
            <a:r>
              <a:rPr lang="en-US" dirty="0" err="1" smtClean="0"/>
              <a:t>Nathuran's</a:t>
            </a:r>
            <a:r>
              <a:rPr lang="en-US" dirty="0" smtClean="0"/>
              <a:t> will in an annexure to his book. The last line reads</a:t>
            </a:r>
            <a:r>
              <a:rPr lang="en-US" dirty="0" smtClean="0">
                <a:solidFill>
                  <a:srgbClr val="FF0000"/>
                </a:solidFill>
              </a:rPr>
              <a:t>: "If and when the government lifts the ban on my statement made in the court, I </a:t>
            </a:r>
            <a:r>
              <a:rPr lang="en-US" dirty="0" err="1" smtClean="0">
                <a:solidFill>
                  <a:srgbClr val="FF0000"/>
                </a:solidFill>
              </a:rPr>
              <a:t>authorise</a:t>
            </a:r>
            <a:r>
              <a:rPr lang="en-US" dirty="0" smtClean="0">
                <a:solidFill>
                  <a:srgbClr val="FF0000"/>
                </a:solidFill>
              </a:rPr>
              <a:t> you to publish it.</a:t>
            </a:r>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5897563"/>
          </a:xfrm>
        </p:spPr>
        <p:txBody>
          <a:bodyPr/>
          <a:lstStyle/>
          <a:p>
            <a:pPr algn="just"/>
            <a:r>
              <a:rPr lang="en-US" i="1" dirty="0" smtClean="0"/>
              <a:t>“I do say that my shots were fired at the person whose policy and action had brought rack and ruin and destruction to millions of Hindus</a:t>
            </a:r>
            <a:r>
              <a:rPr lang="en-US" i="1" dirty="0" smtClean="0"/>
              <a:t>,”</a:t>
            </a:r>
          </a:p>
          <a:p>
            <a:pPr algn="just"/>
            <a:r>
              <a:rPr lang="en-US" i="1" dirty="0" smtClean="0"/>
              <a:t>“I bear no ill will towards anyone individually, but I do say that I had no respect for the present government owing to their policy, which was unfairly </a:t>
            </a:r>
            <a:r>
              <a:rPr lang="en-US" i="1" dirty="0" err="1" smtClean="0"/>
              <a:t>favourable</a:t>
            </a:r>
            <a:r>
              <a:rPr lang="en-US" i="1" dirty="0" smtClean="0"/>
              <a:t> towards the Muslims. But at the same time I could clearly see that the policy was entirely </a:t>
            </a:r>
            <a:r>
              <a:rPr lang="en-US" dirty="0" smtClean="0"/>
              <a:t>due to the presence of Gandhi.”</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52400" y="152400"/>
            <a:ext cx="8839200" cy="6553200"/>
          </a:xfrm>
        </p:spPr>
        <p:txBody>
          <a:bodyPr>
            <a:normAutofit/>
          </a:bodyPr>
          <a:lstStyle/>
          <a:p>
            <a:r>
              <a:rPr lang="en-US" sz="2400" dirty="0" smtClean="0">
                <a:latin typeface="Century Schoolbook" pitchFamily="18" charset="0"/>
              </a:rPr>
              <a:t>In the essay, </a:t>
            </a:r>
            <a:r>
              <a:rPr lang="en-US" sz="2400" dirty="0" smtClean="0">
                <a:latin typeface="Century Schoolbook" pitchFamily="18" charset="0"/>
              </a:rPr>
              <a:t> A.G. </a:t>
            </a:r>
            <a:r>
              <a:rPr lang="en-US" sz="2400" dirty="0" err="1" smtClean="0">
                <a:latin typeface="Century Schoolbook" pitchFamily="18" charset="0"/>
              </a:rPr>
              <a:t>Noorani</a:t>
            </a:r>
            <a:r>
              <a:rPr lang="en-US" sz="2400" dirty="0" smtClean="0">
                <a:latin typeface="Century Schoolbook" pitchFamily="18" charset="0"/>
              </a:rPr>
              <a:t> </a:t>
            </a:r>
            <a:r>
              <a:rPr lang="en-US" sz="2400" dirty="0" smtClean="0">
                <a:latin typeface="Century Schoolbook" pitchFamily="18" charset="0"/>
              </a:rPr>
              <a:t>cited letters written by then home minister </a:t>
            </a:r>
            <a:r>
              <a:rPr lang="en-US" sz="2400" dirty="0" err="1" smtClean="0">
                <a:latin typeface="Century Schoolbook" pitchFamily="18" charset="0"/>
              </a:rPr>
              <a:t>Vallabhbhai</a:t>
            </a:r>
            <a:r>
              <a:rPr lang="en-US" sz="2400" dirty="0" smtClean="0">
                <a:latin typeface="Century Schoolbook" pitchFamily="18" charset="0"/>
              </a:rPr>
              <a:t> Patel, who wrote to Prime Minister Jawaharlal Nehru in 1948 </a:t>
            </a:r>
            <a:r>
              <a:rPr lang="en-US" sz="2400" b="1" i="1" dirty="0" smtClean="0">
                <a:solidFill>
                  <a:schemeClr val="accent6">
                    <a:lumMod val="50000"/>
                  </a:schemeClr>
                </a:solidFill>
                <a:latin typeface="Century Schoolbook" pitchFamily="18" charset="0"/>
              </a:rPr>
              <a:t>that it was a fanatical wing of the Hindu </a:t>
            </a:r>
            <a:r>
              <a:rPr lang="en-US" sz="2400" b="1" i="1" dirty="0" err="1" smtClean="0">
                <a:solidFill>
                  <a:schemeClr val="accent6">
                    <a:lumMod val="50000"/>
                  </a:schemeClr>
                </a:solidFill>
                <a:latin typeface="Century Schoolbook" pitchFamily="18" charset="0"/>
              </a:rPr>
              <a:t>Mahasabha</a:t>
            </a:r>
            <a:r>
              <a:rPr lang="en-US" sz="2400" b="1" i="1" dirty="0" smtClean="0">
                <a:solidFill>
                  <a:schemeClr val="accent6">
                    <a:lumMod val="50000"/>
                  </a:schemeClr>
                </a:solidFill>
                <a:latin typeface="Century Schoolbook" pitchFamily="18" charset="0"/>
              </a:rPr>
              <a:t> directly under </a:t>
            </a:r>
            <a:r>
              <a:rPr lang="en-US" sz="2400" b="1" i="1" dirty="0" err="1" smtClean="0">
                <a:solidFill>
                  <a:schemeClr val="accent6">
                    <a:lumMod val="50000"/>
                  </a:schemeClr>
                </a:solidFill>
                <a:latin typeface="Century Schoolbook" pitchFamily="18" charset="0"/>
              </a:rPr>
              <a:t>Savarkar</a:t>
            </a:r>
            <a:r>
              <a:rPr lang="en-US" sz="2400" b="1" i="1" dirty="0" smtClean="0">
                <a:solidFill>
                  <a:schemeClr val="accent6">
                    <a:lumMod val="50000"/>
                  </a:schemeClr>
                </a:solidFill>
                <a:latin typeface="Century Schoolbook" pitchFamily="18" charset="0"/>
              </a:rPr>
              <a:t> that "(hatched) the conspiracy and saw it through</a:t>
            </a:r>
            <a:endParaRPr lang="en-US" sz="2400" b="1" i="1" dirty="0">
              <a:solidFill>
                <a:schemeClr val="accent6">
                  <a:lumMod val="50000"/>
                </a:schemeClr>
              </a:solidFill>
              <a:latin typeface="Century Schoolbook" pitchFamily="18" charset="0"/>
            </a:endParaRPr>
          </a:p>
        </p:txBody>
      </p:sp>
      <p:pic>
        <p:nvPicPr>
          <p:cNvPr id="5122" name="Picture 2" descr="https://i1.wp.com/thewire.in/wp-content/uploads/2017/05/3764.jpg?resize=863%2C630&amp;ssl=1"/>
          <p:cNvPicPr>
            <a:picLocks noChangeAspect="1" noChangeArrowheads="1"/>
          </p:cNvPicPr>
          <p:nvPr/>
        </p:nvPicPr>
        <p:blipFill>
          <a:blip r:embed="rId2"/>
          <a:srcRect/>
          <a:stretch>
            <a:fillRect/>
          </a:stretch>
        </p:blipFill>
        <p:spPr bwMode="auto">
          <a:xfrm>
            <a:off x="3505200" y="2590800"/>
            <a:ext cx="5324475" cy="3886928"/>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502</Words>
  <Application>Microsoft Office PowerPoint</Application>
  <PresentationFormat>On-screen Show (4:3)</PresentationFormat>
  <Paragraphs>47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Assassination of Mr Gandhi</vt:lpstr>
      <vt:lpstr>Slide 2</vt:lpstr>
      <vt:lpstr>Slide 3</vt:lpstr>
      <vt:lpstr>Slide 4</vt:lpstr>
      <vt:lpstr>Slide 5</vt:lpstr>
      <vt:lpstr>Slide 6</vt:lpstr>
      <vt:lpstr>Slide 7</vt:lpstr>
      <vt:lpstr>Slide 8</vt:lpstr>
      <vt:lpstr>Slide 9</vt:lpstr>
      <vt:lpstr>Slide 10</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Assassination of Mr Gandhi</dc:title>
  <dc:creator>user</dc:creator>
  <cp:lastModifiedBy>user</cp:lastModifiedBy>
  <cp:revision>17</cp:revision>
  <dcterms:created xsi:type="dcterms:W3CDTF">2006-08-16T00:00:00Z</dcterms:created>
  <dcterms:modified xsi:type="dcterms:W3CDTF">2017-12-04T17:05:58Z</dcterms:modified>
</cp:coreProperties>
</file>